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68" r:id="rId3"/>
    <p:sldId id="280" r:id="rId4"/>
    <p:sldId id="269" r:id="rId5"/>
    <p:sldId id="271" r:id="rId6"/>
    <p:sldId id="272" r:id="rId7"/>
    <p:sldId id="273" r:id="rId8"/>
    <p:sldId id="276" r:id="rId9"/>
    <p:sldId id="278" r:id="rId10"/>
    <p:sldId id="290" r:id="rId11"/>
    <p:sldId id="291" r:id="rId12"/>
    <p:sldId id="288" r:id="rId13"/>
    <p:sldId id="287" r:id="rId14"/>
    <p:sldId id="279" r:id="rId15"/>
    <p:sldId id="286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883"/>
    <a:srgbClr val="F79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86383" autoAdjust="0"/>
  </p:normalViewPr>
  <p:slideViewPr>
    <p:cSldViewPr>
      <p:cViewPr>
        <p:scale>
          <a:sx n="80" d="100"/>
          <a:sy n="80" d="100"/>
        </p:scale>
        <p:origin x="1550" y="12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5701"/>
          </a:xfrm>
          <a:prstGeom prst="rect">
            <a:avLst/>
          </a:prstGeom>
        </p:spPr>
        <p:txBody>
          <a:bodyPr vert="horz" lIns="91955" tIns="45978" rIns="91955" bIns="45978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91" y="2"/>
            <a:ext cx="2946400" cy="495701"/>
          </a:xfrm>
          <a:prstGeom prst="rect">
            <a:avLst/>
          </a:prstGeom>
        </p:spPr>
        <p:txBody>
          <a:bodyPr vert="horz" lIns="91955" tIns="45978" rIns="91955" bIns="45978" rtlCol="0"/>
          <a:lstStyle>
            <a:lvl1pPr algn="r">
              <a:defRPr sz="1200"/>
            </a:lvl1pPr>
          </a:lstStyle>
          <a:p>
            <a:fld id="{03D9FA03-D62B-4B0D-BAD4-85B28DDD976C}" type="datetimeFigureOut">
              <a:rPr lang="de-DE" smtClean="0"/>
              <a:t>04.06.2025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363"/>
            <a:ext cx="2946400" cy="495701"/>
          </a:xfrm>
          <a:prstGeom prst="rect">
            <a:avLst/>
          </a:prstGeom>
        </p:spPr>
        <p:txBody>
          <a:bodyPr vert="horz" lIns="91955" tIns="45978" rIns="91955" bIns="45978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91" y="9429363"/>
            <a:ext cx="2946400" cy="495701"/>
          </a:xfrm>
          <a:prstGeom prst="rect">
            <a:avLst/>
          </a:prstGeom>
        </p:spPr>
        <p:txBody>
          <a:bodyPr vert="horz" lIns="91955" tIns="45978" rIns="91955" bIns="45978" rtlCol="0" anchor="b"/>
          <a:lstStyle>
            <a:lvl1pPr algn="r">
              <a:defRPr sz="1200"/>
            </a:lvl1pPr>
          </a:lstStyle>
          <a:p>
            <a:fld id="{3731C7B8-7651-4F84-8338-C0657731837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897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45659" cy="496332"/>
          </a:xfrm>
          <a:prstGeom prst="rect">
            <a:avLst/>
          </a:prstGeom>
        </p:spPr>
        <p:txBody>
          <a:bodyPr vert="horz" lIns="96410" tIns="48203" rIns="96410" bIns="48203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9" y="5"/>
            <a:ext cx="2945659" cy="496332"/>
          </a:xfrm>
          <a:prstGeom prst="rect">
            <a:avLst/>
          </a:prstGeom>
        </p:spPr>
        <p:txBody>
          <a:bodyPr vert="horz" lIns="96410" tIns="48203" rIns="96410" bIns="48203" rtlCol="0"/>
          <a:lstStyle>
            <a:lvl1pPr algn="r">
              <a:defRPr sz="1300"/>
            </a:lvl1pPr>
          </a:lstStyle>
          <a:p>
            <a:fld id="{B6D63E3B-2702-4F8B-8444-02E2251E2334}" type="datetimeFigureOut">
              <a:rPr lang="de-DE" smtClean="0"/>
              <a:t>04.06.2025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10" tIns="48203" rIns="96410" bIns="48203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6410" tIns="48203" rIns="96410" bIns="48203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6" y="9428586"/>
            <a:ext cx="2945659" cy="496332"/>
          </a:xfrm>
          <a:prstGeom prst="rect">
            <a:avLst/>
          </a:prstGeom>
        </p:spPr>
        <p:txBody>
          <a:bodyPr vert="horz" lIns="96410" tIns="48203" rIns="96410" bIns="48203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9" y="9428586"/>
            <a:ext cx="2945659" cy="496332"/>
          </a:xfrm>
          <a:prstGeom prst="rect">
            <a:avLst/>
          </a:prstGeom>
        </p:spPr>
        <p:txBody>
          <a:bodyPr vert="horz" lIns="96410" tIns="48203" rIns="96410" bIns="48203" rtlCol="0" anchor="b"/>
          <a:lstStyle>
            <a:lvl1pPr algn="r">
              <a:defRPr sz="1300"/>
            </a:lvl1pPr>
          </a:lstStyle>
          <a:p>
            <a:fld id="{934FEBCC-A129-4D64-B886-6813FC03CC8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91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767A9-8731-4D18-B0D9-890532868B14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925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AF585-BF0F-44E3-A73F-DF916F0AABF1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278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A4C1A-A0D6-4EFA-9200-C489AC4BA20B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151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765EF-6F13-453C-B10D-7E4616C34682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31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131AC-0261-460E-8FA6-B671051216BF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508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4A845-91B1-4C94-BAD5-E5CE6ED1550E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66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836A-77C8-457E-A5D8-587ED9E79E6A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5079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5C87A-0AA4-4917-84A0-F8CCADEAF640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0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B1017-C3DC-4475-94E6-983B3F979F29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353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84-875E-4690-9088-F8AFB9B4D3F1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459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14564-0726-425C-8AB0-1D0C7F708D56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12.05.2014, Adriane Schmitt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2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DD185-48D1-4A79-B63F-FFAB6456F98F}" type="datetime1">
              <a:rPr lang="de-DE" smtClean="0"/>
              <a:t>04.06.2025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12.05.2014, Adriane Schmitt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57BDE-C9C5-4019-8C76-C6C3C56447A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572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D9C6868F-1E6C-4B91-9293-EE17D9382C40@fritz.bo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cid:9C1349BC-E3A1-47A6-A447-DA3677EC1887@fritz.box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D9C6868F-1E6C-4B91-9293-EE17D9382C40@fritz.bo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cid:9C1349BC-E3A1-47A6-A447-DA3677EC1887@fritz.box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D9C6868F-1E6C-4B91-9293-EE17D9382C40@fritz.bo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cid:9C1349BC-E3A1-47A6-A447-DA3677EC1887@fritz.box" TargetMode="Externa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D9C6868F-1E6C-4B91-9293-EE17D9382C40@fritz.bo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ibelungenschule-biebesheim.de/" TargetMode="External"/><Relationship Id="rId5" Type="http://schemas.openxmlformats.org/officeDocument/2006/relationships/image" Target="cid:9C1349BC-E3A1-47A6-A447-DA3677EC1887@fritz.box" TargetMode="Externa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cid:D9C6868F-1E6C-4B91-9293-EE17D9382C40@fritz.bo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cid:9C1349BC-E3A1-47A6-A447-DA3677EC1887@fritz.box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cid:9C1349BC-E3A1-47A6-A447-DA3677EC1887@fritz.bo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9C1349BC-E3A1-47A6-A447-DA3677EC1887@fritz.bo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cid:D9C6868F-1E6C-4B91-9293-EE17D9382C40@fritz.box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750449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3596854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436206" y="796985"/>
            <a:ext cx="112117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Grafik 64" descr="cid:D9C6868F-1E6C-4B91-9293-EE17D9382C40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rafik 66" descr="cid:9C1349BC-E3A1-47A6-A447-DA3677EC1887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5" y="335974"/>
            <a:ext cx="5140710" cy="48322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Textfeld 22"/>
          <p:cNvSpPr txBox="1"/>
          <p:nvPr/>
        </p:nvSpPr>
        <p:spPr>
          <a:xfrm>
            <a:off x="1763689" y="1096986"/>
            <a:ext cx="5540426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8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Herzlich willkommen </a:t>
            </a:r>
          </a:p>
          <a:p>
            <a:pPr algn="ctr"/>
            <a:endParaRPr lang="de-DE" sz="20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4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 Informationsabend </a:t>
            </a:r>
          </a:p>
          <a:p>
            <a:pPr algn="ctr"/>
            <a:endParaRPr lang="de-DE" sz="20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4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die Eltern </a:t>
            </a:r>
          </a:p>
          <a:p>
            <a:pPr algn="ctr"/>
            <a:r>
              <a:rPr lang="de-DE" sz="4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Schulanfänger </a:t>
            </a:r>
          </a:p>
          <a:p>
            <a:pPr algn="ctr"/>
            <a:r>
              <a:rPr lang="de-DE" sz="4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2025/2026</a:t>
            </a:r>
          </a:p>
          <a:p>
            <a:pPr algn="ctr"/>
            <a:endParaRPr lang="de-DE" sz="14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600" y="5061584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Es begrüßen Sie:</a:t>
            </a:r>
          </a:p>
          <a:p>
            <a:pPr algn="ctr"/>
            <a:r>
              <a:rPr lang="de-DE" dirty="0"/>
              <a:t>Kerstin Herrig (Schulleitung)</a:t>
            </a:r>
          </a:p>
          <a:p>
            <a:pPr algn="ctr"/>
            <a:r>
              <a:rPr lang="de-DE" dirty="0"/>
              <a:t>Elisabeth Moik, Svenja Wunderle-Poth, Christina Sattler, Sandra Daebel </a:t>
            </a:r>
          </a:p>
          <a:p>
            <a:pPr algn="ctr"/>
            <a:r>
              <a:rPr lang="de-DE" dirty="0"/>
              <a:t>(zukünftige Klassenlehrerinnen)</a:t>
            </a:r>
          </a:p>
        </p:txBody>
      </p:sp>
    </p:spTree>
    <p:extLst>
      <p:ext uri="{BB962C8B-B14F-4D97-AF65-F5344CB8AC3E}">
        <p14:creationId xmlns:p14="http://schemas.microsoft.com/office/powerpoint/2010/main" val="387757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935596" y="654408"/>
            <a:ext cx="7272808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800" dirty="0"/>
          </a:p>
          <a:p>
            <a:pPr algn="ctr"/>
            <a:endParaRPr lang="de-DE" sz="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tägliche Schulweg</a:t>
            </a:r>
            <a:endParaRPr lang="de-DE" sz="3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de-DE" sz="2400" b="1" dirty="0"/>
              <a:t>Bitte lassen Sie Ihre Kinder morgens zur Schule laufen!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Vorteile des Laufens</a:t>
            </a:r>
          </a:p>
          <a:p>
            <a:pPr marL="900000" indent="-457200">
              <a:buFont typeface="Wingdings" panose="05000000000000000000" pitchFamily="2" charset="2"/>
              <a:buChar char="v"/>
            </a:pPr>
            <a:r>
              <a:rPr lang="de-DE" sz="2000" dirty="0"/>
              <a:t>Gefährdungspotenzial durch Autos beim Absetzen der Kinder reduzieren</a:t>
            </a:r>
          </a:p>
          <a:p>
            <a:pPr marL="900000" indent="-457200">
              <a:buFont typeface="Wingdings" panose="05000000000000000000" pitchFamily="2" charset="2"/>
              <a:buChar char="v"/>
            </a:pPr>
            <a:r>
              <a:rPr lang="de-DE" sz="2000" dirty="0"/>
              <a:t>Austausch mit anderen Kindern vor Unterrichtsbeginn</a:t>
            </a:r>
          </a:p>
          <a:p>
            <a:pPr marL="900000" indent="-457200">
              <a:buFont typeface="Wingdings" panose="05000000000000000000" pitchFamily="2" charset="2"/>
              <a:buChar char="v"/>
            </a:pPr>
            <a:r>
              <a:rPr lang="de-DE" sz="2000" dirty="0"/>
              <a:t>erholte Kinder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Üben Sie den Schulweg gemeinsam!</a:t>
            </a:r>
          </a:p>
          <a:p>
            <a:r>
              <a:rPr lang="de-DE" sz="2400" dirty="0"/>
              <a:t>      (Beachten Sie dabei den Schulwegeplan)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Versicherungsschutz auf dem Schulweg </a:t>
            </a:r>
          </a:p>
          <a:p>
            <a:r>
              <a:rPr lang="de-DE" sz="2400" dirty="0"/>
              <a:t>       über die Unfallkasse Hessen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Wir sind Leon-Hilfeinsel</a:t>
            </a:r>
          </a:p>
          <a:p>
            <a:r>
              <a:rPr lang="de-DE" sz="2400" dirty="0"/>
              <a:t>      (vorheriges Erkunden von Hilfeinseln </a:t>
            </a:r>
          </a:p>
          <a:p>
            <a:r>
              <a:rPr lang="de-DE" sz="2400" dirty="0"/>
              <a:t>       auf dem Schulweg)</a:t>
            </a:r>
          </a:p>
          <a:p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800" b="1" u="sng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sz="12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10</a:t>
            </a:fld>
            <a:endParaRPr lang="de-DE" dirty="0"/>
          </a:p>
        </p:txBody>
      </p:sp>
      <p:pic>
        <p:nvPicPr>
          <p:cNvPr id="1028" name="Picture 4" descr="Polizei Hessen - Hilfeinseln für Kinder">
            <a:extLst>
              <a:ext uri="{FF2B5EF4-FFF2-40B4-BE49-F238E27FC236}">
                <a16:creationId xmlns:a16="http://schemas.microsoft.com/office/drawing/2014/main" id="{7A727217-7320-40C7-87A1-A9327020B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819" y="3472771"/>
            <a:ext cx="1954560" cy="2730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524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935596" y="654408"/>
            <a:ext cx="7272808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800" dirty="0"/>
          </a:p>
          <a:p>
            <a:pPr algn="ctr"/>
            <a:endParaRPr lang="de-DE" sz="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Schoolfox</a:t>
            </a:r>
            <a:endParaRPr lang="de-DE" sz="3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de-DE" sz="2400" b="1" dirty="0" err="1"/>
              <a:t>Schoolfox</a:t>
            </a:r>
            <a:r>
              <a:rPr lang="de-DE" sz="2400" b="1" dirty="0"/>
              <a:t> ist als App oder browserbasiert zu nutzen</a:t>
            </a:r>
          </a:p>
          <a:p>
            <a:r>
              <a:rPr lang="de-DE" sz="2400" dirty="0"/>
              <a:t>Die Anmeldung erfolgt über den personalisierten Zugangscode, den Sie heute erhalten haben</a:t>
            </a:r>
          </a:p>
          <a:p>
            <a:endParaRPr lang="de-DE" sz="1400" dirty="0"/>
          </a:p>
          <a:p>
            <a:r>
              <a:rPr lang="de-DE" sz="2400" dirty="0"/>
              <a:t>Nutzung für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Krankmeldungen + Abmeldungen von Ganztagsangeboten (Schatzkiste + Kinderkurse) über gelben Button rechts unten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Informationsweitergabe (mit Unterschriftenfunktion)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Kommunikation über den Bereich </a:t>
            </a:r>
          </a:p>
          <a:p>
            <a:r>
              <a:rPr lang="de-DE" sz="2400" dirty="0"/>
              <a:t>     Mitteilungen</a:t>
            </a:r>
          </a:p>
          <a:p>
            <a:endParaRPr lang="de-DE" sz="1400" dirty="0"/>
          </a:p>
          <a:p>
            <a:r>
              <a:rPr lang="de-DE" sz="2400" dirty="0"/>
              <a:t>Bitte melden Sie sich bei Problemen </a:t>
            </a:r>
          </a:p>
          <a:p>
            <a:r>
              <a:rPr lang="de-DE" sz="2400" dirty="0"/>
              <a:t>mit der Installation und Anwendung!</a:t>
            </a:r>
          </a:p>
          <a:p>
            <a:endParaRPr lang="de-DE" sz="2400" dirty="0"/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b="1" dirty="0"/>
          </a:p>
          <a:p>
            <a:endParaRPr lang="de-DE" sz="2400" dirty="0"/>
          </a:p>
          <a:p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800" b="1" u="sng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sz="12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 flipH="1">
            <a:off x="6019800" y="6356350"/>
            <a:ext cx="55004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11</a:t>
            </a:fld>
            <a:endParaRPr lang="de-DE" dirty="0"/>
          </a:p>
        </p:txBody>
      </p:sp>
      <p:pic>
        <p:nvPicPr>
          <p:cNvPr id="3" name="Picture 4" descr="Die Schulleitung informiert über SchoolFox – HUMA">
            <a:extLst>
              <a:ext uri="{FF2B5EF4-FFF2-40B4-BE49-F238E27FC236}">
                <a16:creationId xmlns:a16="http://schemas.microsoft.com/office/drawing/2014/main" id="{114553F2-E8DE-4610-8F9D-4F74979B6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262" y="4938712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93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750449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3596854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436206" y="796985"/>
            <a:ext cx="112117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Rectangle 25"/>
          <p:cNvSpPr>
            <a:spLocks noChangeArrowheads="1"/>
          </p:cNvSpPr>
          <p:nvPr/>
        </p:nvSpPr>
        <p:spPr bwMode="auto">
          <a:xfrm>
            <a:off x="1371883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26"/>
          <p:cNvSpPr>
            <a:spLocks noChangeArrowheads="1"/>
          </p:cNvSpPr>
          <p:nvPr/>
        </p:nvSpPr>
        <p:spPr bwMode="auto">
          <a:xfrm>
            <a:off x="3806876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Grafik 64" descr="cid:D9C6868F-1E6C-4B91-9293-EE17D9382C40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rafik 66" descr="cid:9C1349BC-E3A1-47A6-A447-DA3677EC1887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5" y="335974"/>
            <a:ext cx="5140710" cy="48322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hteck 15"/>
          <p:cNvSpPr/>
          <p:nvPr/>
        </p:nvSpPr>
        <p:spPr>
          <a:xfrm>
            <a:off x="611560" y="1185721"/>
            <a:ext cx="8030101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noch folgt…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Brief der Klassenlehrerinnen</a:t>
            </a:r>
          </a:p>
          <a:p>
            <a:endParaRPr lang="de-DE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Nachrichten über </a:t>
            </a:r>
            <a:r>
              <a:rPr lang="de-DE" sz="2800"/>
              <a:t>den (Klassen)-</a:t>
            </a:r>
            <a:r>
              <a:rPr lang="de-DE" sz="2800" dirty="0"/>
              <a:t>Email-Verteiler </a:t>
            </a:r>
          </a:p>
          <a:p>
            <a:r>
              <a:rPr lang="de-DE" sz="2800" dirty="0"/>
              <a:t>     </a:t>
            </a:r>
          </a:p>
          <a:p>
            <a:endParaRPr lang="de-DE" sz="2800" b="1" dirty="0"/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99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750449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3596854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436206" y="796985"/>
            <a:ext cx="112117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Rectangle 25"/>
          <p:cNvSpPr>
            <a:spLocks noChangeArrowheads="1"/>
          </p:cNvSpPr>
          <p:nvPr/>
        </p:nvSpPr>
        <p:spPr bwMode="auto">
          <a:xfrm>
            <a:off x="1371883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26"/>
          <p:cNvSpPr>
            <a:spLocks noChangeArrowheads="1"/>
          </p:cNvSpPr>
          <p:nvPr/>
        </p:nvSpPr>
        <p:spPr bwMode="auto">
          <a:xfrm>
            <a:off x="3806876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Grafik 64" descr="cid:D9C6868F-1E6C-4B91-9293-EE17D9382C40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rafik 66" descr="cid:9C1349BC-E3A1-47A6-A447-DA3677EC1887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5" y="335974"/>
            <a:ext cx="5140710" cy="48322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hteck 15"/>
          <p:cNvSpPr/>
          <p:nvPr/>
        </p:nvSpPr>
        <p:spPr>
          <a:xfrm>
            <a:off x="611560" y="1185721"/>
            <a:ext cx="803010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Kriterien der Klassenbildung</a:t>
            </a: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600" b="1" dirty="0"/>
              <a:t>Angegebene Freundschaften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600" dirty="0"/>
              <a:t>Anteil Jungen/Mädchen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600" dirty="0"/>
              <a:t>Gemeinsamer Kitabesuch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600" b="1" dirty="0"/>
              <a:t>Bereits bekannte Unterstützungsbedarfe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de-DE" dirty="0"/>
              <a:t>Sprache,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de-DE" dirty="0"/>
              <a:t>Lernen,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de-DE" dirty="0"/>
              <a:t>Geistige Entwicklung,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de-DE" dirty="0"/>
              <a:t>Soziale-emotionale Entwicklung,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de-DE" dirty="0"/>
              <a:t>Körperbehinderungen etc.</a:t>
            </a:r>
          </a:p>
          <a:p>
            <a:pPr lvl="1"/>
            <a:endParaRPr lang="de-DE" sz="1600" dirty="0"/>
          </a:p>
          <a:p>
            <a:pPr lvl="1"/>
            <a:r>
              <a:rPr lang="de-DE" sz="2000" b="1" dirty="0"/>
              <a:t>Komplex und zeitaufwändig </a:t>
            </a:r>
            <a:r>
              <a:rPr lang="de-DE" sz="2000" b="1" dirty="0">
                <a:sym typeface="Wingdings" panose="05000000000000000000" pitchFamily="2" charset="2"/>
              </a:rPr>
              <a:t> daher keine Möglichkeit des Klassentauschs</a:t>
            </a:r>
            <a:endParaRPr lang="de-DE" sz="2000" b="1" dirty="0"/>
          </a:p>
          <a:p>
            <a:endParaRPr lang="de-DE" sz="2000" dirty="0"/>
          </a:p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682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750449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3596854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436206" y="796985"/>
            <a:ext cx="112117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Rectangle 25"/>
          <p:cNvSpPr>
            <a:spLocks noChangeArrowheads="1"/>
          </p:cNvSpPr>
          <p:nvPr/>
        </p:nvSpPr>
        <p:spPr bwMode="auto">
          <a:xfrm>
            <a:off x="1371883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26"/>
          <p:cNvSpPr>
            <a:spLocks noChangeArrowheads="1"/>
          </p:cNvSpPr>
          <p:nvPr/>
        </p:nvSpPr>
        <p:spPr bwMode="auto">
          <a:xfrm>
            <a:off x="3806876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Grafik 64" descr="cid:D9C6868F-1E6C-4B91-9293-EE17D9382C40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rafik 66" descr="cid:9C1349BC-E3A1-47A6-A447-DA3677EC1887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5" y="335974"/>
            <a:ext cx="5140710" cy="48322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hteck 15"/>
          <p:cNvSpPr/>
          <p:nvPr/>
        </p:nvSpPr>
        <p:spPr>
          <a:xfrm>
            <a:off x="1043608" y="1369528"/>
            <a:ext cx="691232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Aktuelle Informationen auf unserer Homepage:</a:t>
            </a:r>
          </a:p>
          <a:p>
            <a:pPr algn="ctr"/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dirty="0">
                <a:hlinkClick r:id="rId6"/>
              </a:rPr>
              <a:t>https://www.nibelungenschule-biebesheim.de</a:t>
            </a:r>
            <a:endParaRPr lang="de-DE" sz="3600" dirty="0"/>
          </a:p>
          <a:p>
            <a:pPr algn="ctr"/>
            <a:endParaRPr lang="de-DE" sz="3600" dirty="0"/>
          </a:p>
          <a:p>
            <a:pPr algn="ctr"/>
            <a:r>
              <a:rPr lang="de-DE" sz="3600" dirty="0"/>
              <a:t>und durch unsere Mailverteiler</a:t>
            </a:r>
          </a:p>
          <a:p>
            <a:pPr algn="ctr"/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28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7335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750449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3596854" y="592304"/>
            <a:ext cx="113696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2436206" y="796985"/>
            <a:ext cx="112117" cy="22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ndara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" name="Rectangle 25"/>
          <p:cNvSpPr>
            <a:spLocks noChangeArrowheads="1"/>
          </p:cNvSpPr>
          <p:nvPr/>
        </p:nvSpPr>
        <p:spPr bwMode="auto">
          <a:xfrm>
            <a:off x="1371883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26"/>
          <p:cNvSpPr>
            <a:spLocks noChangeArrowheads="1"/>
          </p:cNvSpPr>
          <p:nvPr/>
        </p:nvSpPr>
        <p:spPr bwMode="auto">
          <a:xfrm>
            <a:off x="3806876" y="981039"/>
            <a:ext cx="104221" cy="20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5" name="Grafik 64" descr="cid:D9C6868F-1E6C-4B91-9293-EE17D9382C40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rafik 66" descr="cid:9C1349BC-E3A1-47A6-A447-DA3677EC1887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5" y="335974"/>
            <a:ext cx="5140710" cy="48322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hteck 15"/>
          <p:cNvSpPr/>
          <p:nvPr/>
        </p:nvSpPr>
        <p:spPr>
          <a:xfrm>
            <a:off x="1043608" y="1369528"/>
            <a:ext cx="69123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 freuen uns auf Ihr Kind und auf </a:t>
            </a:r>
          </a:p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Zusammenarbeit </a:t>
            </a:r>
            <a:r>
              <a:rPr lang="de-DE" sz="3600" b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 Ihnen!</a:t>
            </a:r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2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dirty="0"/>
              <a:t>Vielen Dank für Ihre Aufmerksamkeit!</a:t>
            </a:r>
            <a:endParaRPr lang="de-DE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dirty="0"/>
              <a:t>Ihre Fragen beantworten wir gern.</a:t>
            </a:r>
          </a:p>
          <a:p>
            <a:endParaRPr lang="de-DE" sz="28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710736"/>
            <a:ext cx="7747343" cy="2264359"/>
          </a:xfrm>
          <a:prstGeom prst="rect">
            <a:avLst/>
          </a:prstGeom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5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395536" y="1436583"/>
            <a:ext cx="800226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6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Vorstellung unserer offenen inklusiven Ganztagsschule</a:t>
            </a:r>
          </a:p>
        </p:txBody>
      </p:sp>
      <p:pic>
        <p:nvPicPr>
          <p:cNvPr id="12" name="Grafik 11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760640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d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2016224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Bild 9" descr="th-2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7998">
            <a:off x="6657309" y="4290173"/>
            <a:ext cx="1973425" cy="1973425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8921" y="2774379"/>
            <a:ext cx="4343279" cy="2804517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40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473" y="337486"/>
            <a:ext cx="2017951" cy="1219306"/>
          </a:xfrm>
          <a:prstGeom prst="rect">
            <a:avLst/>
          </a:prstGeo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3</a:t>
            </a:fld>
            <a:endParaRPr lang="de-DE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385192" y="184482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80 Kinder im inklusiven ersten Jahrgang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Kinder</a:t>
            </a:r>
            <a:r>
              <a:rPr kumimoji="0" lang="de-DE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mit und ohne Geschwister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baseline="0" dirty="0">
                <a:solidFill>
                  <a:schemeClr val="tx1"/>
                </a:solidFill>
                <a:latin typeface="Century Gothic"/>
              </a:rPr>
              <a:t>Kinder, die schon lesen können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Kinder mit Entwicklungsrückständen</a:t>
            </a:r>
          </a:p>
          <a:p>
            <a:r>
              <a:rPr lang="de-DE" dirty="0">
                <a:solidFill>
                  <a:schemeClr val="tx1"/>
                </a:solidFill>
                <a:latin typeface="Century Gothic"/>
              </a:rPr>
              <a:t>Kleine Kinder /große Kinder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Kinder mit Förderbedarf im Bereich Lernen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Kinder mit Förderbedarf im Bereich emotional-soziale Entwicklung (ESE)</a:t>
            </a:r>
          </a:p>
          <a:p>
            <a:r>
              <a:rPr lang="de-DE" dirty="0">
                <a:solidFill>
                  <a:schemeClr val="tx1"/>
                </a:solidFill>
                <a:latin typeface="Century Gothic"/>
              </a:rPr>
              <a:t>Kinder, die schon bis 100 zählen können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de-DE" dirty="0">
                <a:solidFill>
                  <a:schemeClr val="tx1"/>
                </a:solidFill>
                <a:latin typeface="Century Gothic"/>
              </a:rPr>
              <a:t>Kinder mit Förderbedarf Sprache 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50000"/>
                  <a:lumOff val="50000"/>
                </a:sys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8" name="Gerade Verbindung 5"/>
          <p:cNvCxnSpPr/>
          <p:nvPr/>
        </p:nvCxnSpPr>
        <p:spPr>
          <a:xfrm>
            <a:off x="599849" y="1675830"/>
            <a:ext cx="7488832" cy="4680520"/>
          </a:xfrm>
          <a:prstGeom prst="line">
            <a:avLst/>
          </a:prstGeom>
          <a:noFill/>
          <a:ln w="79375" cap="flat" cmpd="sng" algn="ctr">
            <a:solidFill>
              <a:srgbClr val="FF0000"/>
            </a:solidFill>
            <a:prstDash val="solid"/>
          </a:ln>
          <a:effectLst/>
        </p:spPr>
      </p:cxnSp>
      <p:pic>
        <p:nvPicPr>
          <p:cNvPr id="9" name="Grafik 8" descr="cid:9C1349BC-E3A1-47A6-A447-DA3677EC1887@fritz.box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760640" cy="50405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hteck 10"/>
          <p:cNvSpPr/>
          <p:nvPr/>
        </p:nvSpPr>
        <p:spPr>
          <a:xfrm rot="1995239">
            <a:off x="2242679" y="2705727"/>
            <a:ext cx="465864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88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80 Kinder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683568" y="1054477"/>
            <a:ext cx="644176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 bedeutet Inklusion?</a:t>
            </a:r>
            <a:endParaRPr lang="de-DE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6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41" name="Untertitel 2"/>
          <p:cNvSpPr txBox="1">
            <a:spLocks/>
          </p:cNvSpPr>
          <p:nvPr/>
        </p:nvSpPr>
        <p:spPr>
          <a:xfrm>
            <a:off x="539552" y="457200"/>
            <a:ext cx="784887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Ziele unserer offenen inklusiven Ganztagsschule</a:t>
            </a:r>
            <a:endParaRPr lang="de-DE" sz="28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de-DE" sz="8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11560" y="134076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dirty="0"/>
          </a:p>
          <a:p>
            <a:endParaRPr lang="de-DE" sz="28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hteck 1"/>
          <p:cNvSpPr/>
          <p:nvPr/>
        </p:nvSpPr>
        <p:spPr>
          <a:xfrm>
            <a:off x="1068595" y="1515900"/>
            <a:ext cx="771422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>
                <a:solidFill>
                  <a:schemeClr val="accent3">
                    <a:lumMod val="75000"/>
                  </a:schemeClr>
                </a:solidFill>
              </a:rPr>
              <a:t>-&gt; Verbesserung der Bildungschancen für alle Kinder 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Mehr Zeit für individuelle qualifizierte Lernunterstützung aller Kinder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Stärkung der Gemeinschaftsfähigkeit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Stärkung der Persönlichkeitsentwicklung und </a:t>
            </a:r>
          </a:p>
          <a:p>
            <a:r>
              <a:rPr lang="de-DE" sz="2800" dirty="0"/>
              <a:t>      der Selbstständigkeit</a:t>
            </a: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de-DE" sz="2800" dirty="0">
                <a:solidFill>
                  <a:schemeClr val="accent3">
                    <a:lumMod val="75000"/>
                  </a:schemeClr>
                </a:solidFill>
              </a:rPr>
              <a:t>-&gt; Unterstützung und Entlastung der Familien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Mehr Raum für familiäre Aktivitäten am Nachmittag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Förderung der Kinder durch Fachkräfte der Schule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85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41" name="Untertitel 2"/>
          <p:cNvSpPr txBox="1">
            <a:spLocks/>
          </p:cNvSpPr>
          <p:nvPr/>
        </p:nvSpPr>
        <p:spPr>
          <a:xfrm>
            <a:off x="539552" y="548680"/>
            <a:ext cx="7848872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Rhythmisierung des Tages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11560" y="1340768"/>
            <a:ext cx="80648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dirty="0"/>
          </a:p>
          <a:p>
            <a:endParaRPr lang="de-DE" sz="28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Inhaltsplatzhalter 2"/>
          <p:cNvSpPr txBox="1">
            <a:spLocks/>
          </p:cNvSpPr>
          <p:nvPr/>
        </p:nvSpPr>
        <p:spPr>
          <a:xfrm>
            <a:off x="840405" y="1700808"/>
            <a:ext cx="7773415" cy="4105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solidFill>
                  <a:schemeClr val="tx1"/>
                </a:solidFill>
              </a:rPr>
              <a:t>offene Anfangszeit 7:45 bis 8:00 Uhr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Lernen im Regelunterricht 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laut Stundenplan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Lernzeit 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im Laufe des Vormittags 3 Std. wöchentlich </a:t>
            </a:r>
          </a:p>
          <a:p>
            <a:pPr algn="l"/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       (statt Hausaufgaben)</a:t>
            </a:r>
          </a:p>
          <a:p>
            <a:r>
              <a:rPr lang="de-DE" sz="2400" dirty="0">
                <a:solidFill>
                  <a:schemeClr val="tx1"/>
                </a:solidFill>
              </a:rPr>
              <a:t>zwei große Bewegungspausen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Betreuung Schatzkiste 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nach Unterrichtsschluss </a:t>
            </a:r>
          </a:p>
          <a:p>
            <a:r>
              <a:rPr lang="de-DE" sz="2400" dirty="0">
                <a:solidFill>
                  <a:schemeClr val="tx1"/>
                </a:solidFill>
              </a:rPr>
              <a:t>Mittagspause mit Mittagessen</a:t>
            </a:r>
            <a:endParaRPr lang="de-DE" sz="24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offene Angebote 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in Räumen und Außenbereich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Förderung und Übungszeit am Nachmittag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accent3">
                    <a:lumMod val="75000"/>
                  </a:schemeClr>
                </a:solidFill>
              </a:rPr>
              <a:t>Kinderkurse</a:t>
            </a:r>
            <a:r>
              <a:rPr lang="de-DE" sz="2400" dirty="0">
                <a:solidFill>
                  <a:schemeClr val="accent3">
                    <a:lumMod val="75000"/>
                  </a:schemeClr>
                </a:solidFill>
              </a:rPr>
              <a:t>: am Nachmittag nach Einwahl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521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548925" y="815879"/>
            <a:ext cx="806489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Lernzeitkonzept</a:t>
            </a:r>
            <a:endParaRPr lang="de-DE" sz="2800" dirty="0"/>
          </a:p>
          <a:p>
            <a:pPr algn="ctr"/>
            <a:endParaRPr lang="de-DE" sz="800" dirty="0"/>
          </a:p>
          <a:p>
            <a:pPr algn="ctr"/>
            <a:r>
              <a:rPr lang="de-DE" dirty="0"/>
              <a:t>Alle Kinder sollen die Schule verlassen können, </a:t>
            </a:r>
          </a:p>
          <a:p>
            <a:pPr algn="ctr"/>
            <a:r>
              <a:rPr lang="de-DE" dirty="0"/>
              <a:t>ohne weitere schriftliche Aufgaben erledigen zu müssen. </a:t>
            </a:r>
          </a:p>
          <a:p>
            <a:pPr algn="ctr"/>
            <a:r>
              <a:rPr lang="de-DE" i="1" dirty="0"/>
              <a:t>(HKM, Broschüre </a:t>
            </a:r>
            <a:r>
              <a:rPr lang="de-DE" dirty="0"/>
              <a:t>„Ganztägig arbeitende Schulen“, S. 7, 3. Aufl. 2011)</a:t>
            </a:r>
          </a:p>
          <a:p>
            <a:endParaRPr lang="de-DE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Lernzeit liegt in der Verantwortung der Lehrkräfte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Zusammenarbeit mit päd. Fachkräften des Ganztags und Honorarkräften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Jede Klasse erhält dafür 3 zusätzliche Stunden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Kinder arbeiten selbstständig an Arbeitsplänen und werden dabei nach Bedarf unterstützt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Die Klassenräume beherbergen alle nötigen Materialien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Kinder und Eltern erhalten Rückmeldung über den Lernprozess und die Ergebnisse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500" dirty="0"/>
              <a:t>Mündliche Hausaufgaben werden erteilt</a:t>
            </a:r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06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683568" y="895706"/>
            <a:ext cx="727280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14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2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Schulsozialarbeit (Frau Cordes) </a:t>
            </a:r>
          </a:p>
          <a:p>
            <a:pPr algn="ctr"/>
            <a:endParaRPr lang="de-DE" sz="22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Soziales Lernen in der Gemeinschaft durch Klassenbegleitung und Klassenprojekte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Unterstützung für einzelne Kinder und </a:t>
            </a:r>
          </a:p>
          <a:p>
            <a:r>
              <a:rPr lang="de-DE" sz="2800" dirty="0"/>
              <a:t>      in Kleingruppen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Beratung und Unterstützung der Eltern </a:t>
            </a:r>
          </a:p>
          <a:p>
            <a:r>
              <a:rPr lang="de-DE" sz="2800" dirty="0"/>
              <a:t>      bei der Lösung von Fragen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Beratung über außerschulische Unterstützungsmöglichkeiten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Unterstützung der Schulsozialarbeit durch Frau </a:t>
            </a:r>
            <a:r>
              <a:rPr lang="de-DE" sz="2800" dirty="0" err="1"/>
              <a:t>Broschk</a:t>
            </a:r>
            <a:endParaRPr lang="de-DE" dirty="0"/>
          </a:p>
          <a:p>
            <a:pPr algn="ctr"/>
            <a:r>
              <a:rPr lang="de-DE" dirty="0"/>
              <a:t>                                  </a:t>
            </a:r>
            <a:endParaRPr lang="de-DE" sz="10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10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849914" y="815879"/>
            <a:ext cx="739449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800" dirty="0"/>
          </a:p>
          <a:p>
            <a:pPr algn="ctr"/>
            <a:r>
              <a:rPr lang="de-DE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Mitwirkung und Mitbestimmung</a:t>
            </a:r>
          </a:p>
          <a:p>
            <a:pPr algn="ctr"/>
            <a:endParaRPr lang="de-DE" sz="1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Elternschaft - Der Elternbeirat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Mitgestaltung auf Klassenebene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Mitgestaltung und Mitbestimmung durch den Schulelternbeirat auf Schulebene</a:t>
            </a:r>
          </a:p>
          <a:p>
            <a:pPr lvl="0" algn="ctr"/>
            <a:endParaRPr lang="de-DE" sz="1200" b="1" dirty="0">
              <a:solidFill>
                <a:srgbClr val="9BBB5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de-DE" sz="2800" b="1" dirty="0">
                <a:solidFill>
                  <a:srgbClr val="9BBB5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Elternschaft - Die Schulkonferenz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prstClr val="black"/>
                </a:solidFill>
              </a:rPr>
              <a:t>Mitgestaltung und Mitbestimmung im gemeinsamen Gremium mit Lehrkräften und Schulleitung (Konzepte)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1200" dirty="0"/>
          </a:p>
          <a:p>
            <a:pPr algn="ctr"/>
            <a:r>
              <a:rPr lang="de-DE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Kinder - Der Kinderrat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Wahl von Klassensprecher*in - Übernahme von Mitverantwortung in der Klasse und bei übergreifenden Themen, z. B. bei der Schulhofgestaltung und Schulordnung (Kinderrat)</a:t>
            </a:r>
          </a:p>
          <a:p>
            <a:endParaRPr lang="de-DE" sz="10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80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Untertitel 2"/>
          <p:cNvSpPr txBox="1">
            <a:spLocks/>
          </p:cNvSpPr>
          <p:nvPr/>
        </p:nvSpPr>
        <p:spPr>
          <a:xfrm>
            <a:off x="1075127" y="548680"/>
            <a:ext cx="7538694" cy="19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1400" b="1" dirty="0"/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180918" tIns="45720" rIns="-180918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935596" y="654408"/>
            <a:ext cx="72728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de-DE" sz="800" dirty="0"/>
          </a:p>
          <a:p>
            <a:pPr algn="ctr"/>
            <a:endParaRPr lang="de-DE" sz="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Förderverein                                  </a:t>
            </a:r>
            <a:r>
              <a:rPr lang="de-DE" sz="3200" dirty="0">
                <a:solidFill>
                  <a:schemeClr val="accent3">
                    <a:lumMod val="75000"/>
                  </a:schemeClr>
                </a:solidFill>
              </a:rPr>
              <a:t>Begleitung und Unterstützung der Schule</a:t>
            </a:r>
            <a:endParaRPr lang="de-DE" sz="32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de-DE" sz="800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Beteiligung bei der Finanzierung von Projektwochen, Pausenkisten, Zuschüsse für Klassenfahrten und Ausflüge und vielen Anschaffungen rund um den Schulalltag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Vielfältige Aktivitäten zur Einnahme von Mitteln, z. B. durch Kinderkleiderbasare, Schulfeste, Bewirtungen bei externen Veranstaltungen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Zusätzliche Angebote für die Kinder, z. B. Hobbykünstlertag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400" dirty="0"/>
              <a:t>Schulshirt-Aktion</a:t>
            </a:r>
          </a:p>
          <a:p>
            <a:pPr algn="ctr"/>
            <a:endParaRPr lang="de-DE" sz="800" b="1" u="sng" dirty="0"/>
          </a:p>
          <a:p>
            <a:pPr algn="ctr"/>
            <a:r>
              <a:rPr lang="de-DE" sz="2800" b="1" u="sng" dirty="0"/>
              <a:t>Werden auch Sie Mitglied!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de-DE" sz="2800" dirty="0"/>
          </a:p>
          <a:p>
            <a:endParaRPr lang="de-DE" sz="1200" dirty="0"/>
          </a:p>
        </p:txBody>
      </p:sp>
      <p:pic>
        <p:nvPicPr>
          <p:cNvPr id="10" name="Grafik 9" descr="cid:9C1349BC-E3A1-47A6-A447-DA3677EC1887@fritz.box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5140710" cy="4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rafik 10" descr="cid:D9C6868F-1E6C-4B91-9293-EE17D9382C40@fritz.box"/>
          <p:cNvPicPr/>
          <p:nvPr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537" y="71410"/>
            <a:ext cx="1701124" cy="10417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57BDE-C9C5-4019-8C76-C6C3C56447A0}" type="slidenum">
              <a:rPr lang="de-DE" smtClean="0"/>
              <a:t>9</a:t>
            </a:fld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586" y="4365104"/>
            <a:ext cx="2093218" cy="209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92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733</Words>
  <Application>Microsoft Office PowerPoint</Application>
  <PresentationFormat>Bildschirmpräsentation (4:3)</PresentationFormat>
  <Paragraphs>219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Arial</vt:lpstr>
      <vt:lpstr>Calibri</vt:lpstr>
      <vt:lpstr>Candara</vt:lpstr>
      <vt:lpstr>Century Gothic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Adriane Schmitt</dc:creator>
  <cp:lastModifiedBy>Herrig, Kerstin</cp:lastModifiedBy>
  <cp:revision>253</cp:revision>
  <cp:lastPrinted>2022-05-30T10:37:08Z</cp:lastPrinted>
  <dcterms:created xsi:type="dcterms:W3CDTF">2012-12-02T13:40:46Z</dcterms:created>
  <dcterms:modified xsi:type="dcterms:W3CDTF">2025-06-04T07:19:45Z</dcterms:modified>
</cp:coreProperties>
</file>